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3" r:id="rId3"/>
    <p:sldId id="264" r:id="rId4"/>
    <p:sldId id="257" r:id="rId5"/>
    <p:sldId id="258" r:id="rId6"/>
    <p:sldId id="260" r:id="rId7"/>
    <p:sldId id="261"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9" d="100"/>
          <a:sy n="79" d="100"/>
        </p:scale>
        <p:origin x="2778" y="11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6/8/2020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6/8/2020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6/8/2020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6/8/2020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a:bodyPr>
          <a:lstStyle/>
          <a:p>
            <a:r>
              <a:rPr lang="en-US" sz="3600" dirty="0"/>
              <a:t>A phylogenomic investigation of </a:t>
            </a:r>
            <a:r>
              <a:rPr lang="en-US" sz="3600" i="1" dirty="0"/>
              <a:t>Scutellaria </a:t>
            </a:r>
            <a:r>
              <a:rPr lang="en-US" sz="3600" dirty="0"/>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t>Bryce Askey</a:t>
            </a:r>
            <a:r>
              <a:rPr lang="en-US" sz="1800" baseline="30000" dirty="0"/>
              <a:t>1</a:t>
            </a:r>
            <a:r>
              <a:rPr lang="en-US" sz="1800" dirty="0"/>
              <a:t>, Yeong Hun Song</a:t>
            </a:r>
            <a:r>
              <a:rPr lang="en-US" sz="1800" baseline="30000" dirty="0"/>
              <a:t>1</a:t>
            </a:r>
            <a:r>
              <a:rPr lang="en-US" sz="1800" dirty="0"/>
              <a:t>, </a:t>
            </a:r>
            <a:r>
              <a:rPr lang="en-US" sz="1800" dirty="0" err="1"/>
              <a:t>Yoonkyung</a:t>
            </a:r>
            <a:r>
              <a:rPr lang="en-US" sz="1800" dirty="0"/>
              <a:t> Lee</a:t>
            </a:r>
            <a:r>
              <a:rPr lang="en-US" sz="1800" baseline="30000" dirty="0"/>
              <a:t>2</a:t>
            </a:r>
            <a:r>
              <a:rPr lang="en-US" sz="1800" dirty="0"/>
              <a:t>, Ru Dai</a:t>
            </a:r>
            <a:r>
              <a:rPr lang="en-US" sz="1800" baseline="30000" dirty="0"/>
              <a:t>1</a:t>
            </a:r>
            <a:r>
              <a:rPr lang="en-US" sz="1800" dirty="0"/>
              <a:t>, Tong Geon Lee</a:t>
            </a:r>
            <a:r>
              <a:rPr lang="en-US" sz="1800" baseline="30000" dirty="0"/>
              <a:t>1,3,4</a:t>
            </a:r>
            <a:r>
              <a:rPr lang="en-US" sz="1800" dirty="0"/>
              <a:t>, </a:t>
            </a:r>
            <a:r>
              <a:rPr lang="en-US" sz="1800" dirty="0" err="1"/>
              <a:t>Sangtae</a:t>
            </a:r>
            <a:r>
              <a:rPr lang="en-US" sz="1800" dirty="0"/>
              <a:t> Kim</a:t>
            </a:r>
            <a:r>
              <a:rPr lang="en-US" sz="1800" baseline="30000" dirty="0"/>
              <a:t>2</a:t>
            </a:r>
            <a:r>
              <a:rPr lang="en-US" sz="1800" dirty="0"/>
              <a:t>, and Jeongim Kim</a:t>
            </a:r>
            <a:r>
              <a:rPr lang="en-US" sz="1800" baseline="30000" dirty="0"/>
              <a:t>1,3</a:t>
            </a:r>
          </a:p>
          <a:p>
            <a:pPr marL="0" indent="0">
              <a:buNone/>
            </a:pPr>
            <a:r>
              <a:rPr lang="en-US" sz="1200" baseline="30000" dirty="0"/>
              <a:t>1</a:t>
            </a:r>
            <a:r>
              <a:rPr lang="en-US" sz="1200" dirty="0"/>
              <a:t>Horticultural Sciences Department, University of Florida, Gainesville, FL, USA</a:t>
            </a:r>
          </a:p>
          <a:p>
            <a:pPr marL="0" indent="0">
              <a:buNone/>
            </a:pPr>
            <a:r>
              <a:rPr lang="en-US" sz="1200" baseline="30000" dirty="0"/>
              <a:t>2</a:t>
            </a:r>
            <a:r>
              <a:rPr lang="en-US" sz="1200" dirty="0"/>
              <a:t>Department of Biology, </a:t>
            </a:r>
            <a:r>
              <a:rPr lang="en-US" sz="1200" dirty="0" err="1"/>
              <a:t>Sungshin</a:t>
            </a:r>
            <a:r>
              <a:rPr lang="en-US" sz="1200" dirty="0"/>
              <a:t> Women’s University, Seoul, Republic of Korea</a:t>
            </a:r>
          </a:p>
          <a:p>
            <a:pPr marL="0" indent="0">
              <a:buNone/>
            </a:pPr>
            <a:r>
              <a:rPr lang="en-US" sz="1200" baseline="30000" dirty="0"/>
              <a:t>3</a:t>
            </a:r>
            <a:r>
              <a:rPr lang="en-US" sz="1200" dirty="0"/>
              <a:t>Plant Molecular and Cellular Biology Graduate Program, University of Florida, Gainesville, FL, USA</a:t>
            </a:r>
          </a:p>
          <a:p>
            <a:pPr marL="0" indent="0">
              <a:buNone/>
            </a:pPr>
            <a:r>
              <a:rPr lang="en-US" sz="1200" baseline="30000" dirty="0"/>
              <a:t>4</a:t>
            </a:r>
            <a:r>
              <a:rPr lang="en-US" sz="1200" dirty="0"/>
              <a:t>Gulf Coast Research and Education Center, University of Florida, Wimauma, FL, USA</a:t>
            </a:r>
          </a:p>
          <a:p>
            <a:pPr marL="0" indent="0">
              <a:buNone/>
            </a:pPr>
            <a:endParaRPr lang="en-US" dirty="0"/>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BAB403-FE09-4DE0-BCC0-43C106042E29}"/>
              </a:ext>
            </a:extLst>
          </p:cNvPr>
          <p:cNvSpPr txBox="1"/>
          <p:nvPr/>
        </p:nvSpPr>
        <p:spPr>
          <a:xfrm>
            <a:off x="447007" y="219419"/>
            <a:ext cx="3961448" cy="276999"/>
          </a:xfrm>
          <a:prstGeom prst="rect">
            <a:avLst/>
          </a:prstGeom>
          <a:noFill/>
        </p:spPr>
        <p:txBody>
          <a:bodyPr wrap="square" rtlCol="0">
            <a:spAutoFit/>
          </a:bodyPr>
          <a:lstStyle/>
          <a:p>
            <a:r>
              <a:rPr lang="en-US" sz="1200" b="1" dirty="0"/>
              <a:t>Table S1. </a:t>
            </a:r>
            <a:r>
              <a:rPr lang="en-US" sz="1200" dirty="0"/>
              <a:t>Source of </a:t>
            </a:r>
            <a:r>
              <a:rPr lang="en-US" sz="1200" i="1" dirty="0"/>
              <a:t>Scutellaria </a:t>
            </a:r>
            <a:r>
              <a:rPr lang="en-US" sz="1200" dirty="0"/>
              <a:t>tissue samples</a:t>
            </a:r>
            <a:endParaRPr lang="en-US" sz="1200" b="1" dirty="0"/>
          </a:p>
        </p:txBody>
      </p:sp>
    </p:spTree>
    <p:extLst>
      <p:ext uri="{BB962C8B-B14F-4D97-AF65-F5344CB8AC3E}">
        <p14:creationId xmlns:p14="http://schemas.microsoft.com/office/powerpoint/2010/main" val="213080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220" descr="A screenshot of a cell phone&#10;&#10;Description automatically generated">
            <a:extLst>
              <a:ext uri="{FF2B5EF4-FFF2-40B4-BE49-F238E27FC236}">
                <a16:creationId xmlns:a16="http://schemas.microsoft.com/office/drawing/2014/main" id="{0C1A4802-2C7E-49C9-BDA4-8D91EB7369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23" b="2068"/>
          <a:stretch/>
        </p:blipFill>
        <p:spPr>
          <a:xfrm>
            <a:off x="173819" y="1870002"/>
            <a:ext cx="4579053" cy="6318396"/>
          </a:xfrm>
        </p:spPr>
      </p:pic>
      <p:grpSp>
        <p:nvGrpSpPr>
          <p:cNvPr id="10" name="Group 9">
            <a:extLst>
              <a:ext uri="{FF2B5EF4-FFF2-40B4-BE49-F238E27FC236}">
                <a16:creationId xmlns:a16="http://schemas.microsoft.com/office/drawing/2014/main" id="{2F15AE35-4557-4F2A-9EC3-E6667186344D}"/>
              </a:ext>
            </a:extLst>
          </p:cNvPr>
          <p:cNvGrpSpPr/>
          <p:nvPr/>
        </p:nvGrpSpPr>
        <p:grpSpPr>
          <a:xfrm>
            <a:off x="4500209" y="1930351"/>
            <a:ext cx="2859031" cy="6091793"/>
            <a:chOff x="5843337" y="167691"/>
            <a:chExt cx="2859031" cy="6091793"/>
          </a:xfrm>
        </p:grpSpPr>
        <p:pic>
          <p:nvPicPr>
            <p:cNvPr id="11" name="Picture 10" descr="A picture containing table, sitting, book, vase&#10;&#10;Description automatically generated">
              <a:extLst>
                <a:ext uri="{FF2B5EF4-FFF2-40B4-BE49-F238E27FC236}">
                  <a16:creationId xmlns:a16="http://schemas.microsoft.com/office/drawing/2014/main" id="{D1B9F730-7709-42E4-938D-F7D174A8E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337" y="167691"/>
              <a:ext cx="1409911" cy="1057433"/>
            </a:xfrm>
            <a:prstGeom prst="rect">
              <a:avLst/>
            </a:prstGeom>
          </p:spPr>
        </p:pic>
        <p:pic>
          <p:nvPicPr>
            <p:cNvPr id="12" name="Picture 11" descr="A picture containing indoor, sitting, table, remote&#10;&#10;Description automatically generated">
              <a:extLst>
                <a:ext uri="{FF2B5EF4-FFF2-40B4-BE49-F238E27FC236}">
                  <a16:creationId xmlns:a16="http://schemas.microsoft.com/office/drawing/2014/main" id="{E7E3659A-E550-4619-86E5-9C250AA98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457" y="940281"/>
              <a:ext cx="1409911" cy="1057433"/>
            </a:xfrm>
            <a:prstGeom prst="rect">
              <a:avLst/>
            </a:prstGeom>
          </p:spPr>
        </p:pic>
        <p:pic>
          <p:nvPicPr>
            <p:cNvPr id="13" name="Picture 12" descr="A picture containing indoor, sitting, table, cake&#10;&#10;Description automatically generated">
              <a:extLst>
                <a:ext uri="{FF2B5EF4-FFF2-40B4-BE49-F238E27FC236}">
                  <a16:creationId xmlns:a16="http://schemas.microsoft.com/office/drawing/2014/main" id="{942B6395-2488-423A-A6A3-92F83E7352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337" y="1760390"/>
              <a:ext cx="1409911" cy="1057433"/>
            </a:xfrm>
            <a:prstGeom prst="rect">
              <a:avLst/>
            </a:prstGeom>
          </p:spPr>
        </p:pic>
        <p:pic>
          <p:nvPicPr>
            <p:cNvPr id="14" name="Picture 13" descr="A picture containing indoor, table, sitting, flower&#10;&#10;Description automatically generated">
              <a:extLst>
                <a:ext uri="{FF2B5EF4-FFF2-40B4-BE49-F238E27FC236}">
                  <a16:creationId xmlns:a16="http://schemas.microsoft.com/office/drawing/2014/main" id="{F0C0446C-4918-4827-8D6E-4810928F96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2457" y="2562513"/>
              <a:ext cx="1409911" cy="1057433"/>
            </a:xfrm>
            <a:prstGeom prst="rect">
              <a:avLst/>
            </a:prstGeom>
          </p:spPr>
        </p:pic>
        <p:pic>
          <p:nvPicPr>
            <p:cNvPr id="15" name="Picture 14" descr="A picture containing indoor, table, sitting, small&#10;&#10;Description automatically generated">
              <a:extLst>
                <a:ext uri="{FF2B5EF4-FFF2-40B4-BE49-F238E27FC236}">
                  <a16:creationId xmlns:a16="http://schemas.microsoft.com/office/drawing/2014/main" id="{5422057A-BCB4-47EA-AB1A-CAB3DFA35C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3337" y="3353089"/>
              <a:ext cx="1409911" cy="1057433"/>
            </a:xfrm>
            <a:prstGeom prst="rect">
              <a:avLst/>
            </a:prstGeom>
          </p:spPr>
        </p:pic>
        <p:pic>
          <p:nvPicPr>
            <p:cNvPr id="16" name="Picture 15" descr="A picture containing sitting, table, flower, small&#10;&#10;Description automatically generated">
              <a:extLst>
                <a:ext uri="{FF2B5EF4-FFF2-40B4-BE49-F238E27FC236}">
                  <a16:creationId xmlns:a16="http://schemas.microsoft.com/office/drawing/2014/main" id="{1AFE643E-23C2-4BEB-9E5F-DD68299AD2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2457" y="4138068"/>
              <a:ext cx="1409911" cy="1057433"/>
            </a:xfrm>
            <a:prstGeom prst="rect">
              <a:avLst/>
            </a:prstGeom>
          </p:spPr>
        </p:pic>
        <p:pic>
          <p:nvPicPr>
            <p:cNvPr id="17" name="Picture 16" descr="A picture containing sitting, table, flower, small&#10;&#10;Description automatically generated">
              <a:extLst>
                <a:ext uri="{FF2B5EF4-FFF2-40B4-BE49-F238E27FC236}">
                  <a16:creationId xmlns:a16="http://schemas.microsoft.com/office/drawing/2014/main" id="{C8E76515-66F9-4705-A600-235EC569FB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3337" y="4945788"/>
              <a:ext cx="1409911" cy="1057433"/>
            </a:xfrm>
            <a:prstGeom prst="rect">
              <a:avLst/>
            </a:prstGeom>
          </p:spPr>
        </p:pic>
        <p:grpSp>
          <p:nvGrpSpPr>
            <p:cNvPr id="18" name="Group 17">
              <a:extLst>
                <a:ext uri="{FF2B5EF4-FFF2-40B4-BE49-F238E27FC236}">
                  <a16:creationId xmlns:a16="http://schemas.microsoft.com/office/drawing/2014/main" id="{EE75FE46-DD4C-43D0-8371-12A327AC775E}"/>
                </a:ext>
              </a:extLst>
            </p:cNvPr>
            <p:cNvGrpSpPr/>
            <p:nvPr/>
          </p:nvGrpSpPr>
          <p:grpSpPr>
            <a:xfrm>
              <a:off x="5984855" y="1223594"/>
              <a:ext cx="1027320" cy="256262"/>
              <a:chOff x="5984855" y="1223594"/>
              <a:chExt cx="1027320" cy="256262"/>
            </a:xfrm>
          </p:grpSpPr>
          <p:sp>
            <p:nvSpPr>
              <p:cNvPr id="37" name="TextBox 36">
                <a:extLst>
                  <a:ext uri="{FF2B5EF4-FFF2-40B4-BE49-F238E27FC236}">
                    <a16:creationId xmlns:a16="http://schemas.microsoft.com/office/drawing/2014/main" id="{C4DB68AE-E0E0-4983-B944-E22289348A4A}"/>
                  </a:ext>
                </a:extLst>
              </p:cNvPr>
              <p:cNvSpPr txBox="1"/>
              <p:nvPr/>
            </p:nvSpPr>
            <p:spPr>
              <a:xfrm>
                <a:off x="6084410" y="1223594"/>
                <a:ext cx="927765" cy="256262"/>
              </a:xfrm>
              <a:prstGeom prst="rect">
                <a:avLst/>
              </a:prstGeom>
              <a:noFill/>
            </p:spPr>
            <p:txBody>
              <a:bodyPr wrap="none" rtlCol="0">
                <a:spAutoFit/>
              </a:bodyPr>
              <a:lstStyle/>
              <a:p>
                <a:r>
                  <a:rPr lang="en-US" sz="1200" i="1" dirty="0"/>
                  <a:t>S. baicalensis</a:t>
                </a:r>
              </a:p>
            </p:txBody>
          </p:sp>
          <p:sp>
            <p:nvSpPr>
              <p:cNvPr id="38" name="Oval 37">
                <a:extLst>
                  <a:ext uri="{FF2B5EF4-FFF2-40B4-BE49-F238E27FC236}">
                    <a16:creationId xmlns:a16="http://schemas.microsoft.com/office/drawing/2014/main" id="{5EFE2137-7A39-43CB-8001-85697F0EC5B9}"/>
                  </a:ext>
                </a:extLst>
              </p:cNvPr>
              <p:cNvSpPr/>
              <p:nvPr/>
            </p:nvSpPr>
            <p:spPr>
              <a:xfrm>
                <a:off x="5984855" y="1287017"/>
                <a:ext cx="137160" cy="137160"/>
              </a:xfrm>
              <a:prstGeom prst="ellipse">
                <a:avLst/>
              </a:prstGeom>
              <a:solidFill>
                <a:srgbClr val="CAE3E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7452ADB-6A7E-4A83-BC54-EA909D7F604B}"/>
                </a:ext>
              </a:extLst>
            </p:cNvPr>
            <p:cNvGrpSpPr/>
            <p:nvPr/>
          </p:nvGrpSpPr>
          <p:grpSpPr>
            <a:xfrm>
              <a:off x="7449230" y="1997715"/>
              <a:ext cx="981197" cy="256262"/>
              <a:chOff x="7450141" y="1997715"/>
              <a:chExt cx="981197" cy="256262"/>
            </a:xfrm>
          </p:grpSpPr>
          <p:sp>
            <p:nvSpPr>
              <p:cNvPr id="35" name="TextBox 34">
                <a:extLst>
                  <a:ext uri="{FF2B5EF4-FFF2-40B4-BE49-F238E27FC236}">
                    <a16:creationId xmlns:a16="http://schemas.microsoft.com/office/drawing/2014/main" id="{E7F97751-03C4-492D-AFB7-56929BD46C3B}"/>
                  </a:ext>
                </a:extLst>
              </p:cNvPr>
              <p:cNvSpPr txBox="1"/>
              <p:nvPr/>
            </p:nvSpPr>
            <p:spPr>
              <a:xfrm>
                <a:off x="7563487" y="1997715"/>
                <a:ext cx="867851" cy="256262"/>
              </a:xfrm>
              <a:prstGeom prst="rect">
                <a:avLst/>
              </a:prstGeom>
              <a:noFill/>
            </p:spPr>
            <p:txBody>
              <a:bodyPr wrap="none" rtlCol="0">
                <a:spAutoFit/>
              </a:bodyPr>
              <a:lstStyle/>
              <a:p>
                <a:r>
                  <a:rPr lang="en-US" sz="1200" i="1" dirty="0"/>
                  <a:t>S. </a:t>
                </a:r>
                <a:r>
                  <a:rPr lang="en-US" sz="1200" i="1" dirty="0" err="1"/>
                  <a:t>havanesis</a:t>
                </a:r>
                <a:endParaRPr lang="en-US" sz="1200" i="1" dirty="0"/>
              </a:p>
            </p:txBody>
          </p:sp>
          <p:sp>
            <p:nvSpPr>
              <p:cNvPr id="36" name="Oval 35">
                <a:extLst>
                  <a:ext uri="{FF2B5EF4-FFF2-40B4-BE49-F238E27FC236}">
                    <a16:creationId xmlns:a16="http://schemas.microsoft.com/office/drawing/2014/main" id="{4450728C-959F-47A3-843B-CDCE95C062AE}"/>
                  </a:ext>
                </a:extLst>
              </p:cNvPr>
              <p:cNvSpPr/>
              <p:nvPr/>
            </p:nvSpPr>
            <p:spPr>
              <a:xfrm>
                <a:off x="7450141" y="2057266"/>
                <a:ext cx="137160" cy="137160"/>
              </a:xfrm>
              <a:prstGeom prst="ellipse">
                <a:avLst/>
              </a:prstGeom>
              <a:solidFill>
                <a:srgbClr val="C4C5D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8BE9467-4720-415E-BC2F-862ABE0F19F1}"/>
                </a:ext>
              </a:extLst>
            </p:cNvPr>
            <p:cNvGrpSpPr/>
            <p:nvPr/>
          </p:nvGrpSpPr>
          <p:grpSpPr>
            <a:xfrm>
              <a:off x="7493996" y="3622744"/>
              <a:ext cx="879572" cy="256262"/>
              <a:chOff x="7498140" y="3622744"/>
              <a:chExt cx="879572" cy="256262"/>
            </a:xfrm>
          </p:grpSpPr>
          <p:sp>
            <p:nvSpPr>
              <p:cNvPr id="33" name="TextBox 32">
                <a:extLst>
                  <a:ext uri="{FF2B5EF4-FFF2-40B4-BE49-F238E27FC236}">
                    <a16:creationId xmlns:a16="http://schemas.microsoft.com/office/drawing/2014/main" id="{27478CF3-8408-4FE3-B627-87AE092EF039}"/>
                  </a:ext>
                </a:extLst>
              </p:cNvPr>
              <p:cNvSpPr txBox="1"/>
              <p:nvPr/>
            </p:nvSpPr>
            <p:spPr>
              <a:xfrm>
                <a:off x="7617111" y="3622744"/>
                <a:ext cx="760601" cy="256262"/>
              </a:xfrm>
              <a:prstGeom prst="rect">
                <a:avLst/>
              </a:prstGeom>
              <a:noFill/>
            </p:spPr>
            <p:txBody>
              <a:bodyPr wrap="none" rtlCol="0">
                <a:spAutoFit/>
              </a:bodyPr>
              <a:lstStyle/>
              <a:p>
                <a:r>
                  <a:rPr lang="en-US" sz="1200" i="1" dirty="0"/>
                  <a:t>S. barbata</a:t>
                </a:r>
              </a:p>
            </p:txBody>
          </p:sp>
          <p:sp>
            <p:nvSpPr>
              <p:cNvPr id="34" name="Oval 33">
                <a:extLst>
                  <a:ext uri="{FF2B5EF4-FFF2-40B4-BE49-F238E27FC236}">
                    <a16:creationId xmlns:a16="http://schemas.microsoft.com/office/drawing/2014/main" id="{85CE224F-D242-49FC-8950-82CB49B5705C}"/>
                  </a:ext>
                </a:extLst>
              </p:cNvPr>
              <p:cNvSpPr/>
              <p:nvPr/>
            </p:nvSpPr>
            <p:spPr>
              <a:xfrm>
                <a:off x="7498140" y="3682295"/>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D0CD3297-8EA1-454A-897D-2E20E67B890F}"/>
                </a:ext>
              </a:extLst>
            </p:cNvPr>
            <p:cNvGrpSpPr/>
            <p:nvPr/>
          </p:nvGrpSpPr>
          <p:grpSpPr>
            <a:xfrm>
              <a:off x="7406730" y="5196922"/>
              <a:ext cx="1070284" cy="256262"/>
              <a:chOff x="7406730" y="5196922"/>
              <a:chExt cx="1070284" cy="256262"/>
            </a:xfrm>
          </p:grpSpPr>
          <p:sp>
            <p:nvSpPr>
              <p:cNvPr id="31" name="TextBox 30">
                <a:extLst>
                  <a:ext uri="{FF2B5EF4-FFF2-40B4-BE49-F238E27FC236}">
                    <a16:creationId xmlns:a16="http://schemas.microsoft.com/office/drawing/2014/main" id="{E3BE4FD2-AF6B-4AE4-9A48-F9293BFC4FBE}"/>
                  </a:ext>
                </a:extLst>
              </p:cNvPr>
              <p:cNvSpPr txBox="1"/>
              <p:nvPr/>
            </p:nvSpPr>
            <p:spPr>
              <a:xfrm>
                <a:off x="7517810" y="5196922"/>
                <a:ext cx="959204" cy="256262"/>
              </a:xfrm>
              <a:prstGeom prst="rect">
                <a:avLst/>
              </a:prstGeom>
              <a:noFill/>
            </p:spPr>
            <p:txBody>
              <a:bodyPr wrap="none" rtlCol="0">
                <a:spAutoFit/>
              </a:bodyPr>
              <a:lstStyle/>
              <a:p>
                <a:r>
                  <a:rPr lang="en-US" sz="1200" i="1" dirty="0"/>
                  <a:t>S. </a:t>
                </a:r>
                <a:r>
                  <a:rPr lang="en-US" sz="1200" i="1" dirty="0" err="1"/>
                  <a:t>tournefortii</a:t>
                </a:r>
                <a:endParaRPr lang="en-US" sz="1200" i="1" dirty="0"/>
              </a:p>
            </p:txBody>
          </p:sp>
          <p:sp>
            <p:nvSpPr>
              <p:cNvPr id="32" name="Oval 31">
                <a:extLst>
                  <a:ext uri="{FF2B5EF4-FFF2-40B4-BE49-F238E27FC236}">
                    <a16:creationId xmlns:a16="http://schemas.microsoft.com/office/drawing/2014/main" id="{7D1AC60C-7DC6-48F5-8570-7DCF697A55BE}"/>
                  </a:ext>
                </a:extLst>
              </p:cNvPr>
              <p:cNvSpPr/>
              <p:nvPr/>
            </p:nvSpPr>
            <p:spPr>
              <a:xfrm>
                <a:off x="7406730" y="5256473"/>
                <a:ext cx="137160" cy="13716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7A181D53-3723-4D8F-8DEA-363BB163E706}"/>
                </a:ext>
              </a:extLst>
            </p:cNvPr>
            <p:cNvGrpSpPr/>
            <p:nvPr/>
          </p:nvGrpSpPr>
          <p:grpSpPr>
            <a:xfrm>
              <a:off x="6014346" y="2817822"/>
              <a:ext cx="955508" cy="256262"/>
              <a:chOff x="6009804" y="2817822"/>
              <a:chExt cx="955508" cy="256262"/>
            </a:xfrm>
          </p:grpSpPr>
          <p:sp>
            <p:nvSpPr>
              <p:cNvPr id="29" name="TextBox 28">
                <a:extLst>
                  <a:ext uri="{FF2B5EF4-FFF2-40B4-BE49-F238E27FC236}">
                    <a16:creationId xmlns:a16="http://schemas.microsoft.com/office/drawing/2014/main" id="{5B51A452-E5B1-41C2-921E-CB1339D4D0A1}"/>
                  </a:ext>
                </a:extLst>
              </p:cNvPr>
              <p:cNvSpPr txBox="1"/>
              <p:nvPr/>
            </p:nvSpPr>
            <p:spPr>
              <a:xfrm>
                <a:off x="6131273" y="2817822"/>
                <a:ext cx="834039" cy="256262"/>
              </a:xfrm>
              <a:prstGeom prst="rect">
                <a:avLst/>
              </a:prstGeom>
              <a:noFill/>
            </p:spPr>
            <p:txBody>
              <a:bodyPr wrap="none" rtlCol="0">
                <a:spAutoFit/>
              </a:bodyPr>
              <a:lstStyle/>
              <a:p>
                <a:r>
                  <a:rPr lang="en-US" sz="1200" i="1" dirty="0"/>
                  <a:t>S. </a:t>
                </a:r>
                <a:r>
                  <a:rPr lang="en-US" sz="1200" i="1" dirty="0" err="1"/>
                  <a:t>arenicola</a:t>
                </a:r>
                <a:endParaRPr lang="en-US" sz="1200" i="1" dirty="0"/>
              </a:p>
            </p:txBody>
          </p:sp>
          <p:sp>
            <p:nvSpPr>
              <p:cNvPr id="30" name="Oval 29">
                <a:extLst>
                  <a:ext uri="{FF2B5EF4-FFF2-40B4-BE49-F238E27FC236}">
                    <a16:creationId xmlns:a16="http://schemas.microsoft.com/office/drawing/2014/main" id="{E29B50E3-62D4-4186-8078-8F5DD54DCBB1}"/>
                  </a:ext>
                </a:extLst>
              </p:cNvPr>
              <p:cNvSpPr/>
              <p:nvPr/>
            </p:nvSpPr>
            <p:spPr>
              <a:xfrm>
                <a:off x="6009804" y="2879716"/>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BB3ADD6D-1C11-42C5-8F63-56E6F0EF6AC0}"/>
                </a:ext>
              </a:extLst>
            </p:cNvPr>
            <p:cNvGrpSpPr/>
            <p:nvPr/>
          </p:nvGrpSpPr>
          <p:grpSpPr>
            <a:xfrm>
              <a:off x="5998049" y="4410522"/>
              <a:ext cx="987962" cy="256262"/>
              <a:chOff x="5992328" y="4410522"/>
              <a:chExt cx="987962" cy="256262"/>
            </a:xfrm>
          </p:grpSpPr>
          <p:sp>
            <p:nvSpPr>
              <p:cNvPr id="27" name="TextBox 26">
                <a:extLst>
                  <a:ext uri="{FF2B5EF4-FFF2-40B4-BE49-F238E27FC236}">
                    <a16:creationId xmlns:a16="http://schemas.microsoft.com/office/drawing/2014/main" id="{97073616-58B1-4AF9-A94A-9BD52C95B7BC}"/>
                  </a:ext>
                </a:extLst>
              </p:cNvPr>
              <p:cNvSpPr txBox="1"/>
              <p:nvPr/>
            </p:nvSpPr>
            <p:spPr>
              <a:xfrm>
                <a:off x="6116294" y="4410522"/>
                <a:ext cx="863996" cy="256262"/>
              </a:xfrm>
              <a:prstGeom prst="rect">
                <a:avLst/>
              </a:prstGeom>
              <a:noFill/>
            </p:spPr>
            <p:txBody>
              <a:bodyPr wrap="none" rtlCol="0">
                <a:spAutoFit/>
              </a:bodyPr>
              <a:lstStyle/>
              <a:p>
                <a:r>
                  <a:rPr lang="en-US" sz="1200" i="1" dirty="0"/>
                  <a:t>S. racemosa</a:t>
                </a:r>
              </a:p>
            </p:txBody>
          </p:sp>
          <p:sp>
            <p:nvSpPr>
              <p:cNvPr id="28" name="Oval 27">
                <a:extLst>
                  <a:ext uri="{FF2B5EF4-FFF2-40B4-BE49-F238E27FC236}">
                    <a16:creationId xmlns:a16="http://schemas.microsoft.com/office/drawing/2014/main" id="{3FDB5DAE-2289-47FD-8377-DA0AF3A25FBB}"/>
                  </a:ext>
                </a:extLst>
              </p:cNvPr>
              <p:cNvSpPr/>
              <p:nvPr/>
            </p:nvSpPr>
            <p:spPr>
              <a:xfrm>
                <a:off x="5992328" y="4474172"/>
                <a:ext cx="137160" cy="137160"/>
              </a:xfrm>
              <a:prstGeom prst="ellipse">
                <a:avLst/>
              </a:prstGeom>
              <a:solidFill>
                <a:srgbClr val="F8C4C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7651E996-16F6-4B47-B3B3-EFEADE3EA4E2}"/>
                </a:ext>
              </a:extLst>
            </p:cNvPr>
            <p:cNvGrpSpPr/>
            <p:nvPr/>
          </p:nvGrpSpPr>
          <p:grpSpPr>
            <a:xfrm>
              <a:off x="6011358" y="6003222"/>
              <a:ext cx="953973" cy="256262"/>
              <a:chOff x="6002293" y="6003222"/>
              <a:chExt cx="953973" cy="256262"/>
            </a:xfrm>
          </p:grpSpPr>
          <p:sp>
            <p:nvSpPr>
              <p:cNvPr id="25" name="TextBox 24">
                <a:extLst>
                  <a:ext uri="{FF2B5EF4-FFF2-40B4-BE49-F238E27FC236}">
                    <a16:creationId xmlns:a16="http://schemas.microsoft.com/office/drawing/2014/main" id="{674B96C4-B085-4D0C-A3AE-55524250EB67}"/>
                  </a:ext>
                </a:extLst>
              </p:cNvPr>
              <p:cNvSpPr txBox="1"/>
              <p:nvPr/>
            </p:nvSpPr>
            <p:spPr>
              <a:xfrm>
                <a:off x="6140319" y="6003222"/>
                <a:ext cx="815947" cy="256262"/>
              </a:xfrm>
              <a:prstGeom prst="rect">
                <a:avLst/>
              </a:prstGeom>
              <a:noFill/>
            </p:spPr>
            <p:txBody>
              <a:bodyPr wrap="none" rtlCol="0">
                <a:spAutoFit/>
              </a:bodyPr>
              <a:lstStyle/>
              <a:p>
                <a:r>
                  <a:rPr lang="en-US" sz="1200" i="1" dirty="0"/>
                  <a:t>S. </a:t>
                </a:r>
                <a:r>
                  <a:rPr lang="en-US" sz="1200" i="1" dirty="0" err="1"/>
                  <a:t>altissima</a:t>
                </a:r>
                <a:endParaRPr lang="en-US" sz="1200" i="1" dirty="0"/>
              </a:p>
            </p:txBody>
          </p:sp>
          <p:sp>
            <p:nvSpPr>
              <p:cNvPr id="26" name="Oval 25">
                <a:extLst>
                  <a:ext uri="{FF2B5EF4-FFF2-40B4-BE49-F238E27FC236}">
                    <a16:creationId xmlns:a16="http://schemas.microsoft.com/office/drawing/2014/main" id="{F32010FE-2FF9-4177-A06E-DF7F6C3DD15A}"/>
                  </a:ext>
                </a:extLst>
              </p:cNvPr>
              <p:cNvSpPr/>
              <p:nvPr/>
            </p:nvSpPr>
            <p:spPr>
              <a:xfrm>
                <a:off x="6002293" y="6062773"/>
                <a:ext cx="137160" cy="137160"/>
              </a:xfrm>
              <a:prstGeom prst="ellipse">
                <a:avLst/>
              </a:prstGeom>
              <a:solidFill>
                <a:srgbClr val="BCF5A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9" name="TextBox 38">
            <a:extLst>
              <a:ext uri="{FF2B5EF4-FFF2-40B4-BE49-F238E27FC236}">
                <a16:creationId xmlns:a16="http://schemas.microsoft.com/office/drawing/2014/main" id="{FDA335F5-1A06-4705-BCFE-32309333F1A5}"/>
              </a:ext>
            </a:extLst>
          </p:cNvPr>
          <p:cNvSpPr txBox="1"/>
          <p:nvPr/>
        </p:nvSpPr>
        <p:spPr>
          <a:xfrm>
            <a:off x="173818" y="8153935"/>
            <a:ext cx="7449147" cy="646331"/>
          </a:xfrm>
          <a:prstGeom prst="rect">
            <a:avLst/>
          </a:prstGeom>
          <a:noFill/>
        </p:spPr>
        <p:txBody>
          <a:bodyPr wrap="square" rtlCol="0">
            <a:spAutoFit/>
          </a:bodyPr>
          <a:lstStyle/>
          <a:p>
            <a:r>
              <a:rPr lang="en-US" sz="1200" b="1" dirty="0"/>
              <a:t>Figure 1. </a:t>
            </a:r>
            <a:r>
              <a:rPr lang="en-US" sz="1200" dirty="0"/>
              <a:t>(A)</a:t>
            </a:r>
            <a:r>
              <a:rPr lang="en-US" sz="1200" b="1" dirty="0"/>
              <a:t> </a:t>
            </a:r>
            <a:r>
              <a:rPr lang="en-US" sz="1200" dirty="0"/>
              <a:t>Maximum likelihood tree inferred from chloroplast genome data for 52 species of </a:t>
            </a:r>
            <a:r>
              <a:rPr lang="en-US" sz="1200" i="1" dirty="0"/>
              <a:t>Scutellaria. </a:t>
            </a:r>
            <a:r>
              <a:rPr lang="en-US" sz="1200" dirty="0"/>
              <a:t>To facilitate downstream analysis, the tree is subdivided into 6 clades. (B) Representative images of 7 species of </a:t>
            </a:r>
            <a:r>
              <a:rPr lang="en-US" sz="1200" i="1" dirty="0"/>
              <a:t>Scutellaria</a:t>
            </a:r>
            <a:r>
              <a:rPr lang="en-US" sz="1200" dirty="0"/>
              <a:t>. Colored circles next to species names indicate the clade which the species belongs to.</a:t>
            </a:r>
            <a:endParaRPr lang="en-US" sz="1200" b="1" dirty="0"/>
          </a:p>
        </p:txBody>
      </p:sp>
    </p:spTree>
    <p:extLst>
      <p:ext uri="{BB962C8B-B14F-4D97-AF65-F5344CB8AC3E}">
        <p14:creationId xmlns:p14="http://schemas.microsoft.com/office/powerpoint/2010/main" val="374568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438668" y="8031606"/>
            <a:ext cx="6895064" cy="1015663"/>
          </a:xfrm>
          <a:prstGeom prst="rect">
            <a:avLst/>
          </a:prstGeom>
          <a:noFill/>
        </p:spPr>
        <p:txBody>
          <a:bodyPr wrap="square" rtlCol="0">
            <a:spAutoFit/>
          </a:bodyPr>
          <a:lstStyle/>
          <a:p>
            <a:r>
              <a:rPr lang="en-US" sz="1200" b="1" dirty="0"/>
              <a:t>Figure 2. </a:t>
            </a:r>
            <a:r>
              <a:rPr lang="en-US" sz="1200" dirty="0"/>
              <a:t>Heatmap of overall flavonoid concentrations measured with High Performance Liquid Chromatography (HPLC) of … species of </a:t>
            </a:r>
            <a:r>
              <a:rPr lang="en-US" sz="1200" i="1" dirty="0"/>
              <a:t>Scutellaria</a:t>
            </a:r>
            <a:r>
              <a:rPr lang="en-US" sz="1200" dirty="0"/>
              <a:t>. Ordering of species was determined by hierarchical clustering based on flavonoid concentration, as illustrated by the dendrogram to the right of the figure. Colored circles next to species names indicate phylogenetic clade, as shown in Figure 1. An empty circle indicates that the species was not included in the tree from Figure 1.</a:t>
            </a:r>
            <a:endParaRPr lang="en-US" sz="1200" b="1" dirty="0"/>
          </a:p>
        </p:txBody>
      </p:sp>
      <p:pic>
        <p:nvPicPr>
          <p:cNvPr id="6" name="Content Placeholder 9" descr="A picture containing clock&#10;&#10;Description automatically generated">
            <a:extLst>
              <a:ext uri="{FF2B5EF4-FFF2-40B4-BE49-F238E27FC236}">
                <a16:creationId xmlns:a16="http://schemas.microsoft.com/office/drawing/2014/main" id="{3D40393C-07A6-447A-AAEC-078732B2CA0E}"/>
              </a:ext>
            </a:extLst>
          </p:cNvPr>
          <p:cNvPicPr>
            <a:picLocks noChangeAspect="1"/>
          </p:cNvPicPr>
          <p:nvPr/>
        </p:nvPicPr>
        <p:blipFill rotWithShape="1">
          <a:blip r:embed="rId2">
            <a:extLst>
              <a:ext uri="{28A0092B-C50C-407E-A947-70E740481C1C}">
                <a14:useLocalDpi xmlns:a14="http://schemas.microsoft.com/office/drawing/2010/main" val="0"/>
              </a:ext>
            </a:extLst>
          </a:blip>
          <a:srcRect t="2654" b="4586"/>
          <a:stretch/>
        </p:blipFill>
        <p:spPr>
          <a:xfrm>
            <a:off x="438668" y="1011131"/>
            <a:ext cx="6895064" cy="6907573"/>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330212" y="6711513"/>
            <a:ext cx="7111975" cy="830997"/>
          </a:xfrm>
          <a:prstGeom prst="rect">
            <a:avLst/>
          </a:prstGeom>
          <a:noFill/>
        </p:spPr>
        <p:txBody>
          <a:bodyPr wrap="square" rtlCol="0">
            <a:spAutoFit/>
          </a:bodyPr>
          <a:lstStyle/>
          <a:p>
            <a:r>
              <a:rPr lang="en-US" sz="1200" b="1" dirty="0"/>
              <a:t>Figure 3. </a:t>
            </a:r>
            <a:r>
              <a:rPr lang="en-US" sz="1200" dirty="0"/>
              <a:t>Organ-specific flavonoid data collected from 14 </a:t>
            </a:r>
            <a:r>
              <a:rPr lang="en-US" sz="1200" i="1" dirty="0"/>
              <a:t>Scutellaria </a:t>
            </a:r>
            <a:r>
              <a:rPr lang="en-US" sz="1200" dirty="0"/>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a:t>
            </a:r>
            <a:endParaRPr lang="en-US" sz="1200" b="1" dirty="0"/>
          </a:p>
        </p:txBody>
      </p:sp>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553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1176867" y="2510135"/>
            <a:ext cx="5418666" cy="461665"/>
          </a:xfrm>
          <a:prstGeom prst="rect">
            <a:avLst/>
          </a:prstGeom>
          <a:noFill/>
        </p:spPr>
        <p:txBody>
          <a:bodyPr wrap="square" rtlCol="0">
            <a:spAutoFit/>
          </a:bodyPr>
          <a:lstStyle/>
          <a:p>
            <a:r>
              <a:rPr lang="en-US" sz="1200" b="1" dirty="0"/>
              <a:t>Table 1. </a:t>
            </a:r>
            <a:r>
              <a:rPr lang="en-US" sz="1200" dirty="0"/>
              <a:t>Genome sizes as estimated by flow cytometry. Cell colors indicate phylogenetic clade, as shown in Figure 1. </a:t>
            </a:r>
            <a:endParaRPr lang="en-US" sz="1200" b="1" dirty="0"/>
          </a:p>
        </p:txBody>
      </p:sp>
      <p:graphicFrame>
        <p:nvGraphicFramePr>
          <p:cNvPr id="7" name="Table 4">
            <a:extLst>
              <a:ext uri="{FF2B5EF4-FFF2-40B4-BE49-F238E27FC236}">
                <a16:creationId xmlns:a16="http://schemas.microsoft.com/office/drawing/2014/main" id="{BDCB3F71-FF13-4F34-9DF0-F74B5E51C110}"/>
              </a:ext>
            </a:extLst>
          </p:cNvPr>
          <p:cNvGraphicFramePr>
            <a:graphicFrameLocks noGrp="1"/>
          </p:cNvGraphicFramePr>
          <p:nvPr>
            <p:extLst>
              <p:ext uri="{D42A27DB-BD31-4B8C-83A1-F6EECF244321}">
                <p14:modId xmlns:p14="http://schemas.microsoft.com/office/powerpoint/2010/main" val="1102369111"/>
              </p:ext>
            </p:extLst>
          </p:nvPr>
        </p:nvGraphicFramePr>
        <p:xfrm>
          <a:off x="1176867" y="2971800"/>
          <a:ext cx="5418666" cy="4114800"/>
        </p:xfrm>
        <a:graphic>
          <a:graphicData uri="http://schemas.openxmlformats.org/drawingml/2006/table">
            <a:tbl>
              <a:tblPr firstRow="1" bandRow="1">
                <a:tableStyleId>{5C22544A-7EE6-4342-B048-85BDC9FD1C3A}</a:tableStyleId>
              </a:tblPr>
              <a:tblGrid>
                <a:gridCol w="1806222">
                  <a:extLst>
                    <a:ext uri="{9D8B030D-6E8A-4147-A177-3AD203B41FA5}">
                      <a16:colId xmlns:a16="http://schemas.microsoft.com/office/drawing/2014/main" val="2029667026"/>
                    </a:ext>
                  </a:extLst>
                </a:gridCol>
                <a:gridCol w="1806222">
                  <a:extLst>
                    <a:ext uri="{9D8B030D-6E8A-4147-A177-3AD203B41FA5}">
                      <a16:colId xmlns:a16="http://schemas.microsoft.com/office/drawing/2014/main" val="2119709971"/>
                    </a:ext>
                  </a:extLst>
                </a:gridCol>
                <a:gridCol w="1806222">
                  <a:extLst>
                    <a:ext uri="{9D8B030D-6E8A-4147-A177-3AD203B41FA5}">
                      <a16:colId xmlns:a16="http://schemas.microsoft.com/office/drawing/2014/main" val="3065988273"/>
                    </a:ext>
                  </a:extLst>
                </a:gridCol>
              </a:tblGrid>
              <a:tr h="262128">
                <a:tc>
                  <a:txBody>
                    <a:bodyPr/>
                    <a:lstStyle/>
                    <a:p>
                      <a:r>
                        <a:rPr lang="en-US" sz="1200" dirty="0">
                          <a:solidFill>
                            <a:schemeClr val="tx1"/>
                          </a:solidFill>
                        </a:rPr>
                        <a:t>Species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Genome size (</a:t>
                      </a:r>
                      <a:r>
                        <a:rPr lang="en-US" sz="1200" dirty="0" err="1">
                          <a:solidFill>
                            <a:schemeClr val="tx1"/>
                          </a:solidFill>
                        </a:rPr>
                        <a:t>Gbp</a:t>
                      </a:r>
                      <a:r>
                        <a:rPr lang="en-US" sz="1200" dirty="0">
                          <a:solidFill>
                            <a:schemeClr val="tx1"/>
                          </a:solidFill>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rPr>
                        <a:t>Source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52683"/>
                  </a:ext>
                </a:extLst>
              </a:tr>
              <a:tr h="262128">
                <a:tc>
                  <a:txBody>
                    <a:bodyPr/>
                    <a:lstStyle/>
                    <a:p>
                      <a:r>
                        <a:rPr lang="en-US" sz="1200" i="1" dirty="0"/>
                        <a:t>S. baicalensis</a:t>
                      </a:r>
                    </a:p>
                  </a:txBody>
                  <a:tcPr>
                    <a:lnT w="12700" cap="flat" cmpd="sng" algn="ctr">
                      <a:solidFill>
                        <a:schemeClr val="tx1"/>
                      </a:solidFill>
                      <a:prstDash val="solid"/>
                      <a:round/>
                      <a:headEnd type="none" w="med" len="med"/>
                      <a:tailEnd type="none" w="med" len="med"/>
                    </a:lnT>
                    <a:solidFill>
                      <a:srgbClr val="CAE3E4"/>
                    </a:solidFill>
                  </a:tcPr>
                </a:tc>
                <a:tc>
                  <a:txBody>
                    <a:bodyPr/>
                    <a:lstStyle/>
                    <a:p>
                      <a:r>
                        <a:rPr lang="en-US" sz="1200" dirty="0"/>
                        <a:t>0.54</a:t>
                      </a:r>
                    </a:p>
                  </a:txBody>
                  <a:tcPr>
                    <a:lnT w="12700" cap="flat" cmpd="sng" algn="ctr">
                      <a:solidFill>
                        <a:schemeClr val="tx1"/>
                      </a:solidFill>
                      <a:prstDash val="solid"/>
                      <a:round/>
                      <a:headEnd type="none" w="med" len="med"/>
                      <a:tailEnd type="none" w="med" len="med"/>
                    </a:lnT>
                    <a:solidFill>
                      <a:srgbClr val="CAE3E4"/>
                    </a:solidFill>
                  </a:tcPr>
                </a:tc>
                <a:tc>
                  <a:txBody>
                    <a:bodyPr/>
                    <a:lstStyle/>
                    <a:p>
                      <a:r>
                        <a:rPr lang="en-US" sz="1200" dirty="0"/>
                        <a:t>This study</a:t>
                      </a:r>
                    </a:p>
                  </a:txBody>
                  <a:tcPr>
                    <a:lnT w="12700" cap="flat" cmpd="sng" algn="ctr">
                      <a:solidFill>
                        <a:schemeClr val="tx1"/>
                      </a:solidFill>
                      <a:prstDash val="solid"/>
                      <a:round/>
                      <a:headEnd type="none" w="med" len="med"/>
                      <a:tailEnd type="none" w="med" len="med"/>
                    </a:lnT>
                    <a:solidFill>
                      <a:srgbClr val="CAE3E4"/>
                    </a:solidFill>
                  </a:tcPr>
                </a:tc>
                <a:extLst>
                  <a:ext uri="{0D108BD9-81ED-4DB2-BD59-A6C34878D82A}">
                    <a16:rowId xmlns:a16="http://schemas.microsoft.com/office/drawing/2014/main" val="2068378337"/>
                  </a:ext>
                </a:extLst>
              </a:tr>
              <a:tr h="262128">
                <a:tc>
                  <a:txBody>
                    <a:bodyPr/>
                    <a:lstStyle/>
                    <a:p>
                      <a:r>
                        <a:rPr lang="en-US" sz="1200" b="0" i="1" dirty="0"/>
                        <a:t>S. </a:t>
                      </a:r>
                      <a:r>
                        <a:rPr lang="en-US" sz="1200" b="0" i="1" dirty="0" err="1"/>
                        <a:t>havanensis</a:t>
                      </a:r>
                      <a:endParaRPr lang="en-US" sz="1200" b="0" i="1" dirty="0"/>
                    </a:p>
                  </a:txBody>
                  <a:tcPr>
                    <a:solidFill>
                      <a:srgbClr val="C4C5DE"/>
                    </a:solidFill>
                  </a:tcPr>
                </a:tc>
                <a:tc>
                  <a:txBody>
                    <a:bodyPr/>
                    <a:lstStyle/>
                    <a:p>
                      <a:r>
                        <a:rPr lang="en-US" sz="1200" dirty="0"/>
                        <a:t>0.37</a:t>
                      </a:r>
                    </a:p>
                  </a:txBody>
                  <a:tcPr>
                    <a:solidFill>
                      <a:srgbClr val="C4C5DE"/>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C4C5DE"/>
                    </a:solidFill>
                  </a:tcPr>
                </a:tc>
                <a:extLst>
                  <a:ext uri="{0D108BD9-81ED-4DB2-BD59-A6C34878D82A}">
                    <a16:rowId xmlns:a16="http://schemas.microsoft.com/office/drawing/2014/main" val="2008276510"/>
                  </a:ext>
                </a:extLst>
              </a:tr>
              <a:tr h="262128">
                <a:tc>
                  <a:txBody>
                    <a:bodyPr/>
                    <a:lstStyle/>
                    <a:p>
                      <a:r>
                        <a:rPr lang="en-US" sz="1200" i="1" dirty="0"/>
                        <a:t>S. </a:t>
                      </a:r>
                      <a:r>
                        <a:rPr lang="en-US" sz="1200" i="1" dirty="0" err="1"/>
                        <a:t>arenicola</a:t>
                      </a:r>
                      <a:endParaRPr lang="en-US" sz="1200" i="1" dirty="0"/>
                    </a:p>
                  </a:txBody>
                  <a:tcPr>
                    <a:solidFill>
                      <a:srgbClr val="F8C4C4"/>
                    </a:solidFill>
                  </a:tcPr>
                </a:tc>
                <a:tc>
                  <a:txBody>
                    <a:bodyPr/>
                    <a:lstStyle/>
                    <a:p>
                      <a:r>
                        <a:rPr lang="en-US" sz="1200" dirty="0"/>
                        <a:t>0.85</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1631082451"/>
                  </a:ext>
                </a:extLst>
              </a:tr>
              <a:tr h="262128">
                <a:tc>
                  <a:txBody>
                    <a:bodyPr/>
                    <a:lstStyle/>
                    <a:p>
                      <a:r>
                        <a:rPr lang="en-US" sz="1200" i="1" dirty="0"/>
                        <a:t>S. </a:t>
                      </a:r>
                      <a:r>
                        <a:rPr lang="en-US" sz="1200" i="1" dirty="0" err="1"/>
                        <a:t>hastifolia</a:t>
                      </a:r>
                      <a:endParaRPr lang="en-US" sz="1200" i="1" dirty="0"/>
                    </a:p>
                  </a:txBody>
                  <a:tcPr>
                    <a:solidFill>
                      <a:srgbClr val="F8C4C4"/>
                    </a:solidFill>
                  </a:tcPr>
                </a:tc>
                <a:tc>
                  <a:txBody>
                    <a:bodyPr/>
                    <a:lstStyle/>
                    <a:p>
                      <a:r>
                        <a:rPr lang="en-US" sz="1200" dirty="0"/>
                        <a:t>0.39</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714513354"/>
                  </a:ext>
                </a:extLst>
              </a:tr>
              <a:tr h="262128">
                <a:tc>
                  <a:txBody>
                    <a:bodyPr/>
                    <a:lstStyle/>
                    <a:p>
                      <a:r>
                        <a:rPr lang="en-US" sz="1200" i="1" dirty="0"/>
                        <a:t>S. </a:t>
                      </a:r>
                      <a:r>
                        <a:rPr lang="en-US" sz="1200" i="1" dirty="0" err="1"/>
                        <a:t>dependens</a:t>
                      </a:r>
                      <a:endParaRPr lang="en-US" sz="1200" i="1" dirty="0"/>
                    </a:p>
                  </a:txBody>
                  <a:tcPr>
                    <a:solidFill>
                      <a:srgbClr val="F8C4C4"/>
                    </a:solidFill>
                  </a:tcPr>
                </a:tc>
                <a:tc>
                  <a:txBody>
                    <a:bodyPr/>
                    <a:lstStyle/>
                    <a:p>
                      <a:r>
                        <a:rPr lang="en-US" sz="1200" dirty="0"/>
                        <a:t>0.44</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2770872092"/>
                  </a:ext>
                </a:extLst>
              </a:tr>
              <a:tr h="262128">
                <a:tc>
                  <a:txBody>
                    <a:bodyPr/>
                    <a:lstStyle/>
                    <a:p>
                      <a:r>
                        <a:rPr lang="en-US" sz="1200" i="1" dirty="0"/>
                        <a:t>S. </a:t>
                      </a:r>
                      <a:r>
                        <a:rPr lang="en-US" sz="1200" i="1" dirty="0" err="1"/>
                        <a:t>strigillosa</a:t>
                      </a:r>
                      <a:endParaRPr lang="en-US" sz="1200" i="1" dirty="0"/>
                    </a:p>
                  </a:txBody>
                  <a:tcPr>
                    <a:solidFill>
                      <a:srgbClr val="F8C4C4"/>
                    </a:solidFill>
                  </a:tcPr>
                </a:tc>
                <a:tc>
                  <a:txBody>
                    <a:bodyPr/>
                    <a:lstStyle/>
                    <a:p>
                      <a:r>
                        <a:rPr lang="en-US" sz="1200" dirty="0"/>
                        <a:t>0.39</a:t>
                      </a:r>
                    </a:p>
                  </a:txBody>
                  <a:tcPr>
                    <a:solidFill>
                      <a:srgbClr val="F8C4C4"/>
                    </a:solidFill>
                  </a:tcPr>
                </a:tc>
                <a:tc>
                  <a:txBody>
                    <a:bodyPr/>
                    <a:lstStyle/>
                    <a:p>
                      <a:r>
                        <a:rPr lang="en-US" sz="1200" dirty="0"/>
                        <a:t>Lee, Kim (2017)</a:t>
                      </a:r>
                    </a:p>
                  </a:txBody>
                  <a:tcPr>
                    <a:solidFill>
                      <a:srgbClr val="F8C4C4"/>
                    </a:solidFill>
                  </a:tcPr>
                </a:tc>
                <a:extLst>
                  <a:ext uri="{0D108BD9-81ED-4DB2-BD59-A6C34878D82A}">
                    <a16:rowId xmlns:a16="http://schemas.microsoft.com/office/drawing/2014/main" val="846365210"/>
                  </a:ext>
                </a:extLst>
              </a:tr>
              <a:tr h="262128">
                <a:tc>
                  <a:txBody>
                    <a:bodyPr/>
                    <a:lstStyle/>
                    <a:p>
                      <a:r>
                        <a:rPr lang="en-US" sz="1200" i="1" dirty="0"/>
                        <a:t>S. barbata</a:t>
                      </a:r>
                    </a:p>
                  </a:txBody>
                  <a:tcPr>
                    <a:solidFill>
                      <a:srgbClr val="F8C4C4"/>
                    </a:solidFill>
                  </a:tcPr>
                </a:tc>
                <a:tc>
                  <a:txBody>
                    <a:bodyPr/>
                    <a:lstStyle/>
                    <a:p>
                      <a:r>
                        <a:rPr lang="en-US" sz="1200" dirty="0"/>
                        <a:t>0.52</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2122193074"/>
                  </a:ext>
                </a:extLst>
              </a:tr>
              <a:tr h="262128">
                <a:tc>
                  <a:txBody>
                    <a:bodyPr/>
                    <a:lstStyle/>
                    <a:p>
                      <a:r>
                        <a:rPr lang="en-US" sz="1200" i="1" dirty="0"/>
                        <a:t>S. </a:t>
                      </a:r>
                      <a:r>
                        <a:rPr lang="en-US" sz="1200" i="1" dirty="0" err="1"/>
                        <a:t>indica</a:t>
                      </a:r>
                      <a:endParaRPr lang="en-US" sz="1200" i="1" dirty="0"/>
                    </a:p>
                  </a:txBody>
                  <a:tcPr>
                    <a:solidFill>
                      <a:srgbClr val="F8C4C4"/>
                    </a:solidFill>
                  </a:tcPr>
                </a:tc>
                <a:tc>
                  <a:txBody>
                    <a:bodyPr/>
                    <a:lstStyle/>
                    <a:p>
                      <a:r>
                        <a:rPr lang="en-US" sz="1200" dirty="0"/>
                        <a:t>0.37</a:t>
                      </a:r>
                    </a:p>
                  </a:txBody>
                  <a:tcPr>
                    <a:solidFill>
                      <a:srgbClr val="F8C4C4"/>
                    </a:solidFill>
                  </a:tcPr>
                </a:tc>
                <a:tc>
                  <a:txBody>
                    <a:bodyPr/>
                    <a:lstStyle/>
                    <a:p>
                      <a:r>
                        <a:rPr lang="en-US" sz="1200" dirty="0"/>
                        <a:t>Lee, Kim (2017)</a:t>
                      </a:r>
                    </a:p>
                  </a:txBody>
                  <a:tcPr>
                    <a:solidFill>
                      <a:srgbClr val="F8C4C4"/>
                    </a:solidFill>
                  </a:tcPr>
                </a:tc>
                <a:extLst>
                  <a:ext uri="{0D108BD9-81ED-4DB2-BD59-A6C34878D82A}">
                    <a16:rowId xmlns:a16="http://schemas.microsoft.com/office/drawing/2014/main" val="1863311303"/>
                  </a:ext>
                </a:extLst>
              </a:tr>
              <a:tr h="262128">
                <a:tc>
                  <a:txBody>
                    <a:bodyPr/>
                    <a:lstStyle/>
                    <a:p>
                      <a:r>
                        <a:rPr lang="en-US" sz="1200" i="1" dirty="0"/>
                        <a:t>S. insignis</a:t>
                      </a:r>
                    </a:p>
                  </a:txBody>
                  <a:tcPr>
                    <a:solidFill>
                      <a:srgbClr val="F8C4C4"/>
                    </a:solidFill>
                  </a:tcPr>
                </a:tc>
                <a:tc>
                  <a:txBody>
                    <a:bodyPr/>
                    <a:lstStyle/>
                    <a:p>
                      <a:r>
                        <a:rPr lang="en-US" sz="1200" dirty="0"/>
                        <a:t>0.47</a:t>
                      </a:r>
                    </a:p>
                  </a:txBody>
                  <a:tcPr>
                    <a:solidFill>
                      <a:srgbClr val="F8C4C4"/>
                    </a:solidFill>
                  </a:tcPr>
                </a:tc>
                <a:tc>
                  <a:txBody>
                    <a:bodyPr/>
                    <a:lstStyle/>
                    <a:p>
                      <a:r>
                        <a:rPr lang="en-US" sz="1200" dirty="0"/>
                        <a:t>Lee, Kim (2017)</a:t>
                      </a:r>
                    </a:p>
                  </a:txBody>
                  <a:tcPr>
                    <a:solidFill>
                      <a:srgbClr val="F8C4C4"/>
                    </a:solidFill>
                  </a:tcPr>
                </a:tc>
                <a:extLst>
                  <a:ext uri="{0D108BD9-81ED-4DB2-BD59-A6C34878D82A}">
                    <a16:rowId xmlns:a16="http://schemas.microsoft.com/office/drawing/2014/main" val="4058413260"/>
                  </a:ext>
                </a:extLst>
              </a:tr>
              <a:tr h="262128">
                <a:tc>
                  <a:txBody>
                    <a:bodyPr/>
                    <a:lstStyle/>
                    <a:p>
                      <a:r>
                        <a:rPr lang="en-US" sz="1200" i="1" dirty="0"/>
                        <a:t>S. racemosa</a:t>
                      </a:r>
                    </a:p>
                  </a:txBody>
                  <a:tcPr>
                    <a:solidFill>
                      <a:srgbClr val="F8C4C4"/>
                    </a:solidFill>
                  </a:tcPr>
                </a:tc>
                <a:tc>
                  <a:txBody>
                    <a:bodyPr/>
                    <a:lstStyle/>
                    <a:p>
                      <a:r>
                        <a:rPr lang="en-US" sz="1200" dirty="0"/>
                        <a:t>0.44</a:t>
                      </a:r>
                    </a:p>
                  </a:txBody>
                  <a:tcPr>
                    <a:solidFill>
                      <a:srgbClr val="F8C4C4"/>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F8C4C4"/>
                    </a:solidFill>
                  </a:tcPr>
                </a:tc>
                <a:extLst>
                  <a:ext uri="{0D108BD9-81ED-4DB2-BD59-A6C34878D82A}">
                    <a16:rowId xmlns:a16="http://schemas.microsoft.com/office/drawing/2014/main" val="2980321117"/>
                  </a:ext>
                </a:extLst>
              </a:tr>
              <a:tr h="262128">
                <a:tc>
                  <a:txBody>
                    <a:bodyPr/>
                    <a:lstStyle/>
                    <a:p>
                      <a:r>
                        <a:rPr lang="en-US" sz="1200" i="1" dirty="0"/>
                        <a:t>S. </a:t>
                      </a:r>
                      <a:r>
                        <a:rPr lang="en-US" sz="1200" i="1" dirty="0" err="1"/>
                        <a:t>tournefortii</a:t>
                      </a:r>
                      <a:endParaRPr lang="en-US" sz="1200" i="1" dirty="0"/>
                    </a:p>
                  </a:txBody>
                  <a:tcPr>
                    <a:solidFill>
                      <a:srgbClr val="BCF5A5"/>
                    </a:solidFill>
                  </a:tcPr>
                </a:tc>
                <a:tc>
                  <a:txBody>
                    <a:bodyPr/>
                    <a:lstStyle/>
                    <a:p>
                      <a:r>
                        <a:rPr lang="en-US" sz="1200" dirty="0"/>
                        <a:t>0.39</a:t>
                      </a:r>
                    </a:p>
                  </a:txBody>
                  <a:tcPr>
                    <a:solidFill>
                      <a:srgbClr val="BCF5A5"/>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BCF5A5"/>
                    </a:solidFill>
                  </a:tcPr>
                </a:tc>
                <a:extLst>
                  <a:ext uri="{0D108BD9-81ED-4DB2-BD59-A6C34878D82A}">
                    <a16:rowId xmlns:a16="http://schemas.microsoft.com/office/drawing/2014/main" val="2368235859"/>
                  </a:ext>
                </a:extLst>
              </a:tr>
              <a:tr h="262128">
                <a:tc>
                  <a:txBody>
                    <a:bodyPr/>
                    <a:lstStyle/>
                    <a:p>
                      <a:r>
                        <a:rPr lang="en-US" sz="1200" i="1" dirty="0"/>
                        <a:t>S. </a:t>
                      </a:r>
                      <a:r>
                        <a:rPr lang="en-US" sz="1200" i="1" dirty="0" err="1"/>
                        <a:t>altissima</a:t>
                      </a:r>
                      <a:endParaRPr lang="en-US" sz="1200" i="1" dirty="0"/>
                    </a:p>
                  </a:txBody>
                  <a:tcPr>
                    <a:solidFill>
                      <a:srgbClr val="BCF5A5"/>
                    </a:solidFill>
                  </a:tcPr>
                </a:tc>
                <a:tc>
                  <a:txBody>
                    <a:bodyPr/>
                    <a:lstStyle/>
                    <a:p>
                      <a:r>
                        <a:rPr lang="en-US" sz="1200" dirty="0"/>
                        <a:t>0.39</a:t>
                      </a:r>
                    </a:p>
                  </a:txBody>
                  <a:tcPr>
                    <a:solidFill>
                      <a:srgbClr val="BCF5A5"/>
                    </a:solid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solidFill>
                      <a:srgbClr val="BCF5A5"/>
                    </a:solidFill>
                  </a:tcPr>
                </a:tc>
                <a:extLst>
                  <a:ext uri="{0D108BD9-81ED-4DB2-BD59-A6C34878D82A}">
                    <a16:rowId xmlns:a16="http://schemas.microsoft.com/office/drawing/2014/main" val="525293159"/>
                  </a:ext>
                </a:extLst>
              </a:tr>
              <a:tr h="262128">
                <a:tc>
                  <a:txBody>
                    <a:bodyPr/>
                    <a:lstStyle/>
                    <a:p>
                      <a:r>
                        <a:rPr lang="en-US" sz="1200" i="1" dirty="0"/>
                        <a:t>S. </a:t>
                      </a:r>
                      <a:r>
                        <a:rPr lang="en-US" sz="1200" i="1" dirty="0" err="1"/>
                        <a:t>leonardii</a:t>
                      </a:r>
                      <a:endParaRPr lang="en-US" sz="1200" i="1" dirty="0"/>
                    </a:p>
                  </a:txBody>
                  <a:tcPr>
                    <a:noFill/>
                  </a:tcPr>
                </a:tc>
                <a:tc>
                  <a:txBody>
                    <a:bodyPr/>
                    <a:lstStyle/>
                    <a:p>
                      <a:r>
                        <a:rPr lang="en-US" sz="1200" dirty="0"/>
                        <a:t>0.50</a:t>
                      </a:r>
                    </a:p>
                  </a:txBody>
                  <a:tcPr>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noFill/>
                  </a:tcPr>
                </a:tc>
                <a:extLst>
                  <a:ext uri="{0D108BD9-81ED-4DB2-BD59-A6C34878D82A}">
                    <a16:rowId xmlns:a16="http://schemas.microsoft.com/office/drawing/2014/main" val="2646048034"/>
                  </a:ext>
                </a:extLst>
              </a:tr>
              <a:tr h="262128">
                <a:tc>
                  <a:txBody>
                    <a:bodyPr/>
                    <a:lstStyle/>
                    <a:p>
                      <a:r>
                        <a:rPr lang="en-US" sz="1200" i="1" dirty="0"/>
                        <a:t>S. </a:t>
                      </a:r>
                      <a:r>
                        <a:rPr lang="en-US" sz="1200" i="1" dirty="0" err="1"/>
                        <a:t>pekenesis</a:t>
                      </a:r>
                      <a:endParaRPr lang="en-US" sz="1200" i="1" dirty="0"/>
                    </a:p>
                  </a:txBody>
                  <a:tcPr>
                    <a:lnB w="12700" cap="flat" cmpd="sng" algn="ctr">
                      <a:solidFill>
                        <a:schemeClr val="tx1"/>
                      </a:solidFill>
                      <a:prstDash val="solid"/>
                      <a:round/>
                      <a:headEnd type="none" w="med" len="med"/>
                      <a:tailEnd type="none" w="med" len="med"/>
                    </a:lnB>
                    <a:noFill/>
                  </a:tcPr>
                </a:tc>
                <a:tc>
                  <a:txBody>
                    <a:bodyPr/>
                    <a:lstStyle/>
                    <a:p>
                      <a:r>
                        <a:rPr lang="en-US" sz="1200" dirty="0"/>
                        <a:t>0.38</a:t>
                      </a:r>
                    </a:p>
                  </a:txBody>
                  <a:tcPr>
                    <a:lnB w="12700" cap="flat" cmpd="sng" algn="ctr">
                      <a:solidFill>
                        <a:schemeClr val="tx1"/>
                      </a:solidFill>
                      <a:prstDash val="solid"/>
                      <a:round/>
                      <a:headEnd type="none" w="med" len="med"/>
                      <a:tailEnd type="none" w="med" len="med"/>
                    </a:lnB>
                    <a:noFill/>
                  </a:tcPr>
                </a:tc>
                <a:tc>
                  <a:txBody>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lang="en-US" sz="1200" dirty="0"/>
                        <a:t>This study</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631</TotalTime>
  <Words>459</Words>
  <Application>Microsoft Office PowerPoint</Application>
  <PresentationFormat>Custom</PresentationFormat>
  <Paragraphs>63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16</cp:revision>
  <dcterms:created xsi:type="dcterms:W3CDTF">2020-05-26T19:49:14Z</dcterms:created>
  <dcterms:modified xsi:type="dcterms:W3CDTF">2020-06-08T20:41:08Z</dcterms:modified>
</cp:coreProperties>
</file>